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3" r:id="rId4"/>
    <p:sldId id="257" r:id="rId5"/>
    <p:sldId id="282" r:id="rId6"/>
    <p:sldId id="261" r:id="rId7"/>
    <p:sldId id="279" r:id="rId8"/>
    <p:sldId id="280" r:id="rId9"/>
    <p:sldId id="284" r:id="rId10"/>
    <p:sldId id="283" r:id="rId11"/>
    <p:sldId id="285" r:id="rId12"/>
    <p:sldId id="264" r:id="rId13"/>
    <p:sldId id="265" r:id="rId14"/>
    <p:sldId id="266" r:id="rId15"/>
    <p:sldId id="269" r:id="rId16"/>
    <p:sldId id="286" r:id="rId17"/>
    <p:sldId id="270" r:id="rId18"/>
    <p:sldId id="276" r:id="rId19"/>
    <p:sldId id="271" r:id="rId20"/>
    <p:sldId id="277" r:id="rId21"/>
    <p:sldId id="278" r:id="rId22"/>
    <p:sldId id="287" r:id="rId23"/>
    <p:sldId id="272" r:id="rId24"/>
    <p:sldId id="267" r:id="rId25"/>
    <p:sldId id="274" r:id="rId26"/>
    <p:sldId id="260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3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A2886-0B2C-49E4-B8E9-A114F2DC415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3942-A83D-459B-8E35-E06A4A2F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B3D6-DD3A-46F9-9B2D-DC725F19E2D0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98850-A105-44DB-B8F3-EC6690AC3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UCI-Dana &amp; 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UNG-old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4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UNG-new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4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5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7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5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UNG-old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6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UNG-New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6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 &amp; 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0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UCI &amp; 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UCI-Dana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9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UCI-Dana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2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UCI-Dana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UCI-Dana</a:t>
            </a:r>
          </a:p>
          <a:p>
            <a:r>
              <a:rPr lang="en-US" dirty="0" smtClean="0"/>
              <a:t>Maintain focus on goals</a:t>
            </a:r>
          </a:p>
          <a:p>
            <a:r>
              <a:rPr lang="en-US" dirty="0" smtClean="0"/>
              <a:t>Collaboratively developed plans for each area</a:t>
            </a:r>
          </a:p>
          <a:p>
            <a:r>
              <a:rPr lang="en-US" dirty="0" smtClean="0"/>
              <a:t>Incremental organizational changes</a:t>
            </a:r>
          </a:p>
          <a:p>
            <a:r>
              <a:rPr lang="en-US" dirty="0" smtClean="0"/>
              <a:t>Integrate commodity services </a:t>
            </a:r>
          </a:p>
          <a:p>
            <a:r>
              <a:rPr lang="en-US" dirty="0" smtClean="0"/>
              <a:t>Promote talent from within</a:t>
            </a:r>
          </a:p>
          <a:p>
            <a:r>
              <a:rPr lang="en-US" dirty="0" smtClean="0"/>
              <a:t>Fill skill gaps from outside</a:t>
            </a:r>
          </a:p>
          <a:p>
            <a:r>
              <a:rPr lang="en-US" dirty="0" smtClean="0"/>
              <a:t>Be flexible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850-A105-44DB-B8F3-EC6690AC3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7942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500"/>
              </a:lnSpc>
              <a:defRPr sz="65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trello.com/b/lvidGOe1/3-6-months-apr-jun-2012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Roode@uci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ryson.Payne@ung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Challenges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236871"/>
            <a:ext cx="8158163" cy="4563428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</a:pPr>
            <a:r>
              <a:rPr lang="en-US" sz="2800" dirty="0" smtClean="0"/>
              <a:t>Staffing</a:t>
            </a:r>
            <a:endParaRPr lang="en-US" sz="2800" dirty="0"/>
          </a:p>
          <a:p>
            <a:pPr lvl="1" hangingPunct="0">
              <a:lnSpc>
                <a:spcPct val="100000"/>
              </a:lnSpc>
            </a:pPr>
            <a:r>
              <a:rPr lang="en-US" dirty="0"/>
              <a:t>Changing </a:t>
            </a:r>
            <a:r>
              <a:rPr lang="en-US" dirty="0" smtClean="0"/>
              <a:t>roles</a:t>
            </a:r>
          </a:p>
          <a:p>
            <a:pPr lvl="1" hangingPunct="0">
              <a:lnSpc>
                <a:spcPct val="100000"/>
              </a:lnSpc>
            </a:pPr>
            <a:r>
              <a:rPr lang="en-US" dirty="0" smtClean="0"/>
              <a:t>Retirements, leaves &amp; other departures</a:t>
            </a:r>
          </a:p>
          <a:p>
            <a:pPr lvl="1" hangingPunct="0">
              <a:lnSpc>
                <a:spcPct val="100000"/>
              </a:lnSpc>
            </a:pPr>
            <a:r>
              <a:rPr lang="en-US" dirty="0" smtClean="0"/>
              <a:t>IT professionals v. IT-savvy unit staff</a:t>
            </a:r>
            <a:endParaRPr lang="en-US" dirty="0"/>
          </a:p>
          <a:p>
            <a:pPr lvl="1" hangingPunct="0">
              <a:lnSpc>
                <a:spcPct val="100000"/>
              </a:lnSpc>
            </a:pPr>
            <a:r>
              <a:rPr lang="en-US" dirty="0"/>
              <a:t>Equity within the organization, campus, “industry”</a:t>
            </a:r>
          </a:p>
          <a:p>
            <a:pPr lvl="1" hangingPunct="0">
              <a:lnSpc>
                <a:spcPct val="100000"/>
              </a:lnSpc>
            </a:pPr>
            <a:r>
              <a:rPr lang="en-US" dirty="0"/>
              <a:t>Culture/Perspective/Orientation</a:t>
            </a:r>
          </a:p>
          <a:p>
            <a:pPr lvl="2" hangingPunct="0">
              <a:lnSpc>
                <a:spcPct val="100000"/>
              </a:lnSpc>
            </a:pPr>
            <a:r>
              <a:rPr lang="en-US" dirty="0"/>
              <a:t>	Administrative, Academic, Area-specific</a:t>
            </a:r>
          </a:p>
          <a:p>
            <a:pPr lvl="2" hangingPunct="0">
              <a:lnSpc>
                <a:spcPct val="100000"/>
              </a:lnSpc>
            </a:pPr>
            <a:r>
              <a:rPr lang="en-US" dirty="0"/>
              <a:t>	Client, Development, Service</a:t>
            </a:r>
          </a:p>
          <a:p>
            <a:pPr hangingPunct="0">
              <a:lnSpc>
                <a:spcPct val="100000"/>
              </a:lnSpc>
            </a:pPr>
            <a:r>
              <a:rPr lang="en-US" sz="2800" dirty="0" smtClean="0"/>
              <a:t>“Perfect Storm”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51843" y="6449878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14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Strategy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hangingPunct="0">
              <a:lnSpc>
                <a:spcPct val="100000"/>
              </a:lnSpc>
            </a:pPr>
            <a:r>
              <a:rPr lang="en-US" sz="3200" dirty="0"/>
              <a:t>Maintain focus on goals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Collaboratively developed plans for each area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Incremental organizational changes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Integrate commodity services 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Promote talent from within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Fill skill gaps from outside</a:t>
            </a:r>
          </a:p>
          <a:p>
            <a:pPr hangingPunct="0">
              <a:lnSpc>
                <a:spcPct val="100000"/>
              </a:lnSpc>
            </a:pPr>
            <a:r>
              <a:rPr lang="en-US" sz="3200" dirty="0"/>
              <a:t>Be flexible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4547" y="6436230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62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Lessons Learned/Reinforced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2280"/>
            <a:ext cx="8158163" cy="5082043"/>
          </a:xfrm>
        </p:spPr>
        <p:txBody>
          <a:bodyPr>
            <a:noAutofit/>
          </a:bodyPr>
          <a:lstStyle/>
          <a:p>
            <a:r>
              <a:rPr lang="en-US" dirty="0" smtClean="0"/>
              <a:t>Culture Eats Strategy</a:t>
            </a:r>
          </a:p>
          <a:p>
            <a:r>
              <a:rPr lang="en-US" dirty="0" smtClean="0"/>
              <a:t>Listen, discuss, think, listen, decide</a:t>
            </a:r>
          </a:p>
          <a:p>
            <a:r>
              <a:rPr lang="en-US" dirty="0" smtClean="0"/>
              <a:t>Communicate directly</a:t>
            </a:r>
          </a:p>
          <a:p>
            <a:r>
              <a:rPr lang="en-US" dirty="0" smtClean="0"/>
              <a:t>Learn from mistakes and be candid about them </a:t>
            </a:r>
          </a:p>
          <a:p>
            <a:r>
              <a:rPr lang="en-US" dirty="0" smtClean="0"/>
              <a:t>Look for partnerships, but don’t depend on finding them</a:t>
            </a:r>
          </a:p>
          <a:p>
            <a:r>
              <a:rPr lang="en-US" dirty="0" smtClean="0"/>
              <a:t>Leaving is harder than starting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Working with what you have can be better than working/waiting to get what you “need”/want</a:t>
            </a:r>
          </a:p>
          <a:p>
            <a:r>
              <a:rPr lang="en-US" dirty="0" smtClean="0"/>
              <a:t>Institutional Support is Critical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90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Multi-University IT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dirty="0"/>
              <a:t>Overview of IT </a:t>
            </a:r>
            <a:r>
              <a:rPr lang="en-US" sz="3200" dirty="0" smtClean="0"/>
              <a:t>at North Georgia &amp; Gainesville State</a:t>
            </a:r>
            <a:endParaRPr lang="en-US" sz="32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dirty="0"/>
              <a:t>Challenges faced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dirty="0"/>
              <a:t>Strategy and approach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dirty="0"/>
              <a:t>Lessons learned (things we wish we’d known…)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462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@ North Georgia College &amp; 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34 FT staff, 20+ student and part-time [&amp; 7,000 users]</a:t>
            </a:r>
          </a:p>
          <a:p>
            <a:r>
              <a:rPr lang="en-US" dirty="0" smtClean="0"/>
              <a:t>4 divisions: Infrastructure, Engineering, </a:t>
            </a:r>
            <a:r>
              <a:rPr lang="en-US" dirty="0" err="1" smtClean="0"/>
              <a:t>Svcs</a:t>
            </a:r>
            <a:r>
              <a:rPr lang="en-US" dirty="0" smtClean="0"/>
              <a:t>, &amp; Security</a:t>
            </a:r>
          </a:p>
          <a:p>
            <a:r>
              <a:rPr lang="en-US" dirty="0" smtClean="0"/>
              <a:t>Prof Development: 10 Master’s degrees, over 80 IT certifications among 34 staff </a:t>
            </a:r>
          </a:p>
          <a:p>
            <a:r>
              <a:rPr lang="en-US" dirty="0" smtClean="0"/>
              <a:t>Capability Maturity Model-aware, ITIL processes in place, </a:t>
            </a:r>
            <a:r>
              <a:rPr lang="en-US" dirty="0" err="1" smtClean="0"/>
              <a:t>CoBIT</a:t>
            </a:r>
            <a:r>
              <a:rPr lang="en-US" dirty="0" smtClean="0"/>
              <a:t>/NIST information security framework</a:t>
            </a:r>
          </a:p>
          <a:p>
            <a:r>
              <a:rPr lang="en-US" dirty="0" smtClean="0"/>
              <a:t>$4M annual budgets</a:t>
            </a:r>
          </a:p>
          <a:p>
            <a:r>
              <a:rPr lang="en-US" dirty="0" smtClean="0"/>
              <a:t>Completed Org Structure consulting with NDMA, Inc.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476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@ Gainesville State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/>
              <a:t>FT staff, </a:t>
            </a:r>
            <a:r>
              <a:rPr lang="en-US" dirty="0" smtClean="0"/>
              <a:t>20 </a:t>
            </a:r>
            <a:r>
              <a:rPr lang="en-US" dirty="0"/>
              <a:t>student and part-time </a:t>
            </a:r>
            <a:r>
              <a:rPr lang="en-US" dirty="0" smtClean="0"/>
              <a:t>[&amp; 9,000 users]</a:t>
            </a:r>
          </a:p>
          <a:p>
            <a:r>
              <a:rPr lang="en-US" dirty="0" smtClean="0"/>
              <a:t>Less Prof. </a:t>
            </a:r>
            <a:r>
              <a:rPr lang="en-US" dirty="0" err="1" smtClean="0"/>
              <a:t>Dev</a:t>
            </a:r>
            <a:r>
              <a:rPr lang="en-US" dirty="0" smtClean="0"/>
              <a:t>: 3 Master’s degrees, &lt;10 IT certs</a:t>
            </a:r>
          </a:p>
          <a:p>
            <a:r>
              <a:rPr lang="en-US" dirty="0" smtClean="0"/>
              <a:t>Ad-hoc &amp; manual processes (no ticketing system or help desk, IT staff situated in each building on campus, no desktop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err="1" smtClean="0"/>
              <a:t>mgt</a:t>
            </a:r>
            <a:r>
              <a:rPr lang="en-US" dirty="0" smtClean="0"/>
              <a:t>, few documented policies/proc.)</a:t>
            </a:r>
          </a:p>
          <a:p>
            <a:r>
              <a:rPr lang="en-US" dirty="0" smtClean="0"/>
              <a:t>Some advanced apps: Virtual computer labs, portal</a:t>
            </a:r>
          </a:p>
          <a:p>
            <a:r>
              <a:rPr lang="en-US" dirty="0" smtClean="0"/>
              <a:t>Ad-hoc budget – most technology funded end-of-year</a:t>
            </a:r>
          </a:p>
          <a:p>
            <a:r>
              <a:rPr lang="en-US" dirty="0" smtClean="0"/>
              <a:t>Organic, decentralized structure, but very passionate, mostly younger staff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508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IT at the new UNG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Highly contrasting IT cultures (manual/ad-hoc v. ITIL/CMM)</a:t>
            </a:r>
          </a:p>
          <a:p>
            <a:r>
              <a:rPr lang="en-US" dirty="0"/>
              <a:t>Institutional culture differences - examples: campus communications, budgeting </a:t>
            </a:r>
            <a:endParaRPr lang="en-US" dirty="0" smtClean="0"/>
          </a:p>
          <a:p>
            <a:r>
              <a:rPr lang="en-US" dirty="0" smtClean="0"/>
              <a:t>CIO of more ITIL culture returned to faculty midway</a:t>
            </a:r>
          </a:p>
          <a:p>
            <a:r>
              <a:rPr lang="en-US" dirty="0" smtClean="0"/>
              <a:t>Significant turnover following consolidation announcement </a:t>
            </a:r>
            <a:r>
              <a:rPr lang="en-US" sz="1800" dirty="0" smtClean="0"/>
              <a:t>(Sr. DBA, Sr. </a:t>
            </a:r>
            <a:r>
              <a:rPr lang="en-US" sz="1800" dirty="0" err="1" smtClean="0"/>
              <a:t>SysAdm</a:t>
            </a:r>
            <a:r>
              <a:rPr lang="en-US" sz="1800" dirty="0" smtClean="0"/>
              <a:t>, </a:t>
            </a:r>
            <a:r>
              <a:rPr lang="en-US" sz="1800" dirty="0" err="1" smtClean="0"/>
              <a:t>Inst</a:t>
            </a:r>
            <a:r>
              <a:rPr lang="en-US" sz="1800" dirty="0" smtClean="0"/>
              <a:t> Tech team, Sys </a:t>
            </a:r>
            <a:r>
              <a:rPr lang="en-US" sz="1800" dirty="0" err="1" smtClean="0"/>
              <a:t>Eng</a:t>
            </a:r>
            <a:r>
              <a:rPr lang="en-US" sz="1800" dirty="0" smtClean="0"/>
              <a:t>, 2 Net </a:t>
            </a:r>
            <a:r>
              <a:rPr lang="en-US" sz="1800" dirty="0" err="1" smtClean="0"/>
              <a:t>Eng</a:t>
            </a:r>
            <a:r>
              <a:rPr lang="en-US" sz="1800" dirty="0" smtClean="0"/>
              <a:t>, Infrastructure </a:t>
            </a:r>
            <a:r>
              <a:rPr lang="en-US" sz="1800" dirty="0" err="1" smtClean="0"/>
              <a:t>Mgr</a:t>
            </a:r>
            <a:r>
              <a:rPr lang="en-US" sz="1800" dirty="0" smtClean="0"/>
              <a:t>, CISO; Web Admin) - &gt;30% turnover at one campus vs. &lt;3% annual turnover past 6 years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168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IT at the new 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Scope </a:t>
            </a:r>
            <a:r>
              <a:rPr lang="en-US" dirty="0"/>
              <a:t>change due to size increase (four campuses, twice the customer base) - Amplified the impact of changes to the IT systems environment, and amount of </a:t>
            </a:r>
            <a:r>
              <a:rPr lang="en-US" dirty="0" smtClean="0"/>
              <a:t>unplanned </a:t>
            </a:r>
            <a:r>
              <a:rPr lang="en-US" dirty="0"/>
              <a:t>work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We </a:t>
            </a:r>
            <a:r>
              <a:rPr lang="en-US" dirty="0"/>
              <a:t>now had TWO sets of "the way we used to do </a:t>
            </a:r>
            <a:r>
              <a:rPr lang="en-US" dirty="0" err="1"/>
              <a:t>it"s</a:t>
            </a:r>
            <a:r>
              <a:rPr lang="en-US" dirty="0" smtClean="0"/>
              <a:t>...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Two biggest challenges: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Timeline – Governor and Chancellor gave us 11.6 months to consolidate 16,000 students, 2000 emp.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Leadership – 30+ committees/workgroups of 10-30 (or more) members, very little coordination/comm.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190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 Strategy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600" dirty="0" smtClean="0"/>
              <a:t>Consolidation announced by Governor in January 2012</a:t>
            </a:r>
          </a:p>
          <a:p>
            <a:r>
              <a:rPr lang="en-US" sz="2600" dirty="0" smtClean="0"/>
              <a:t>Deadline: </a:t>
            </a:r>
            <a:r>
              <a:rPr lang="en-US" sz="2600" b="1" dirty="0" smtClean="0"/>
              <a:t>January 2013</a:t>
            </a:r>
          </a:p>
          <a:p>
            <a:r>
              <a:rPr lang="en-US" sz="2600" dirty="0" smtClean="0"/>
              <a:t>Kickoff meeting with all 59 IT staff, February 16, 2012</a:t>
            </a:r>
          </a:p>
          <a:p>
            <a:r>
              <a:rPr lang="en-US" sz="2600" dirty="0" smtClean="0"/>
              <a:t>Informal dinner, planned seating, matching teams</a:t>
            </a:r>
          </a:p>
          <a:p>
            <a:r>
              <a:rPr lang="en-US" sz="2600" dirty="0" smtClean="0"/>
              <a:t>One of the most helpful initial experiences was the “Post-it” note exercise a-la Theresa Wise, Delta CIO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64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Consolidation announced by Governor in January 2012</a:t>
            </a:r>
          </a:p>
          <a:p>
            <a:r>
              <a:rPr lang="en-US" dirty="0" smtClean="0"/>
              <a:t>Deadline: January 2013</a:t>
            </a:r>
          </a:p>
          <a:p>
            <a:r>
              <a:rPr lang="en-US" dirty="0" smtClean="0"/>
              <a:t>Kickoff meeting with all 59 IT staff, February 16, 2012</a:t>
            </a:r>
          </a:p>
          <a:p>
            <a:r>
              <a:rPr lang="en-US" dirty="0" smtClean="0"/>
              <a:t>“Post-it” exercise a-la Theresa Wise (Delta CIO)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51"/>
            <a:ext cx="9116397" cy="593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106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473"/>
            <a:ext cx="8229600" cy="1143000"/>
          </a:xfrm>
        </p:spPr>
        <p:txBody>
          <a:bodyPr/>
          <a:lstStyle/>
          <a:p>
            <a:r>
              <a:rPr lang="en-US" sz="5400" dirty="0" smtClean="0"/>
              <a:t>Challenges and Choices across Two Categories of IT Consolidations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98902" y="3827533"/>
            <a:ext cx="87462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7002B"/>
                </a:solidFill>
              </a:rPr>
              <a:t>Dana Roode, Associate Vice Chancellor &amp; CIO</a:t>
            </a:r>
            <a:r>
              <a:rPr lang="en-US" sz="2400" b="1" dirty="0">
                <a:solidFill>
                  <a:srgbClr val="B7002B"/>
                </a:solidFill>
              </a:rPr>
              <a:t/>
            </a:r>
            <a:br>
              <a:rPr lang="en-US" sz="2400" b="1" dirty="0">
                <a:solidFill>
                  <a:srgbClr val="B7002B"/>
                </a:solidFill>
              </a:rPr>
            </a:br>
            <a:r>
              <a:rPr lang="en-US" sz="2400" b="1" dirty="0" smtClean="0">
                <a:solidFill>
                  <a:srgbClr val="B7002B"/>
                </a:solidFill>
              </a:rPr>
              <a:t>Stephen D. Franklin, Director of Academic Outreach </a:t>
            </a:r>
            <a:br>
              <a:rPr lang="en-US" sz="2400" b="1" dirty="0" smtClean="0">
                <a:solidFill>
                  <a:srgbClr val="B7002B"/>
                </a:solidFill>
              </a:rPr>
            </a:br>
            <a:r>
              <a:rPr lang="en-US" sz="2400" b="1" dirty="0" smtClean="0">
                <a:solidFill>
                  <a:srgbClr val="B7002B"/>
                </a:solidFill>
              </a:rPr>
              <a:t>University of California, Irvine</a:t>
            </a:r>
          </a:p>
          <a:p>
            <a:pPr algn="ctr"/>
            <a:endParaRPr lang="en-US" sz="2400" b="1" dirty="0">
              <a:solidFill>
                <a:srgbClr val="B7002B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B7002B"/>
                </a:solidFill>
              </a:rPr>
              <a:t>Dr. Bryson Payne, Dept. Chair of Computer Science &amp; Former CIO</a:t>
            </a:r>
            <a:br>
              <a:rPr lang="en-US" sz="2400" b="1" dirty="0" smtClean="0">
                <a:solidFill>
                  <a:srgbClr val="B7002B"/>
                </a:solidFill>
              </a:rPr>
            </a:br>
            <a:r>
              <a:rPr lang="en-US" sz="2400" b="1" dirty="0" smtClean="0">
                <a:solidFill>
                  <a:srgbClr val="B7002B"/>
                </a:solidFill>
              </a:rPr>
              <a:t>Steve McLeod, Associate CIO</a:t>
            </a:r>
          </a:p>
          <a:p>
            <a:pPr algn="ctr"/>
            <a:r>
              <a:rPr lang="en-US" sz="2400" b="1" dirty="0" smtClean="0">
                <a:solidFill>
                  <a:srgbClr val="B7002B"/>
                </a:solidFill>
              </a:rPr>
              <a:t>University of North Georgia</a:t>
            </a:r>
            <a:endParaRPr lang="en-US" sz="2400" b="1" dirty="0">
              <a:solidFill>
                <a:srgbClr val="B7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 Strategy &amp; Approach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31093" y="1236871"/>
            <a:ext cx="6584270" cy="48035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Gathered pressing/urgent concerns and items for 0-60 days, 3-6 </a:t>
            </a:r>
            <a:r>
              <a:rPr lang="en-US" dirty="0" err="1" smtClean="0"/>
              <a:t>mo</a:t>
            </a:r>
            <a:r>
              <a:rPr lang="en-US" dirty="0" smtClean="0"/>
              <a:t>, 6-9 </a:t>
            </a:r>
            <a:r>
              <a:rPr lang="en-US" dirty="0" err="1" smtClean="0"/>
              <a:t>mo</a:t>
            </a:r>
            <a:r>
              <a:rPr lang="en-US" dirty="0" smtClean="0"/>
              <a:t>, 9-12, and 1yr and beyond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Used simple online note system (</a:t>
            </a:r>
            <a:r>
              <a:rPr lang="en-US" dirty="0" smtClean="0">
                <a:hlinkClick r:id="rId3"/>
              </a:rPr>
              <a:t>trello.com</a:t>
            </a:r>
            <a:r>
              <a:rPr lang="en-US" dirty="0" smtClean="0"/>
              <a:t>) to share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r="46560" b="16083"/>
          <a:stretch/>
        </p:blipFill>
        <p:spPr bwMode="auto">
          <a:xfrm>
            <a:off x="7120603" y="3351234"/>
            <a:ext cx="1662595" cy="32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r="46820" b="16248"/>
          <a:stretch/>
        </p:blipFill>
        <p:spPr bwMode="auto">
          <a:xfrm>
            <a:off x="3684438" y="3351234"/>
            <a:ext cx="1653346" cy="32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4" r="46820" b="15695"/>
          <a:stretch/>
        </p:blipFill>
        <p:spPr bwMode="auto">
          <a:xfrm>
            <a:off x="2031093" y="3351234"/>
            <a:ext cx="1653345" cy="32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r="45258" b="17475"/>
          <a:stretch/>
        </p:blipFill>
        <p:spPr bwMode="auto">
          <a:xfrm>
            <a:off x="5418705" y="3351234"/>
            <a:ext cx="1701898" cy="31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r="46562" b="3902"/>
          <a:stretch/>
        </p:blipFill>
        <p:spPr bwMode="auto">
          <a:xfrm>
            <a:off x="369743" y="2043154"/>
            <a:ext cx="1661350" cy="45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29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 Strategy &amp; Approach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Gathered concerns up front, gave everyone a voice from front line to senior management – captured 150 systems /services (80% of the 180 eventual integrations)</a:t>
            </a:r>
          </a:p>
          <a:p>
            <a:r>
              <a:rPr lang="en-US" dirty="0" smtClean="0"/>
              <a:t>Helped us keep an eye on critical path/timeline items</a:t>
            </a:r>
          </a:p>
          <a:p>
            <a:r>
              <a:rPr lang="en-US" dirty="0" smtClean="0"/>
              <a:t>Goal was to make final IT structure &amp; operations the “best” of each org’s strengths</a:t>
            </a:r>
          </a:p>
          <a:p>
            <a:r>
              <a:rPr lang="en-US" dirty="0" smtClean="0"/>
              <a:t>Conflict came from deciding what was “best”</a:t>
            </a:r>
          </a:p>
          <a:p>
            <a:r>
              <a:rPr lang="en-US" dirty="0" smtClean="0"/>
              <a:t>Having a clear (and externally imposed) deadline made delivery objectives clear (15 mos. to new Banner, etc.)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838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– UNG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 team-building before digging into technical weeds</a:t>
            </a:r>
          </a:p>
          <a:p>
            <a:r>
              <a:rPr lang="en-US" dirty="0" smtClean="0"/>
              <a:t>Leadership, including handoff planning, is critical </a:t>
            </a:r>
          </a:p>
          <a:p>
            <a:r>
              <a:rPr lang="en-US" dirty="0" smtClean="0"/>
              <a:t>Needed to plan for higher turnover or resolve issues fast</a:t>
            </a:r>
          </a:p>
          <a:p>
            <a:r>
              <a:rPr lang="en-US" dirty="0" smtClean="0"/>
              <a:t>Project management support and communication vital</a:t>
            </a:r>
          </a:p>
          <a:p>
            <a:r>
              <a:rPr lang="en-US" dirty="0" smtClean="0"/>
              <a:t>Dedicated IT staff can cover for most tight deadlines, but burnout is a danger if no time off/relief planned ahead</a:t>
            </a:r>
          </a:p>
          <a:p>
            <a:r>
              <a:rPr lang="en-US" dirty="0" smtClean="0"/>
              <a:t>Today, 20 months later, all critical IT systems are operational and consolidated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256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- 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Communications - an overarching communications plan needs to be in place early in </a:t>
            </a:r>
            <a:r>
              <a:rPr lang="en-US" dirty="0" smtClean="0"/>
              <a:t>the process.</a:t>
            </a:r>
            <a:endParaRPr lang="en-US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Listen, listen, listen - then plan and do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When culture and pride get in the way, form cross-functional teams and task them to </a:t>
            </a:r>
            <a:r>
              <a:rPr lang="en-US" dirty="0" smtClean="0"/>
              <a:t>come </a:t>
            </a:r>
            <a:r>
              <a:rPr lang="en-US" dirty="0"/>
              <a:t>up with a new way that is better than either of the previous ways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Realize that you've got new resources - people AND ideas - capitalize on </a:t>
            </a:r>
            <a:r>
              <a:rPr lang="en-US" dirty="0" smtClean="0"/>
              <a:t>“is </a:t>
            </a:r>
            <a:r>
              <a:rPr lang="en-US" dirty="0"/>
              <a:t>there </a:t>
            </a:r>
            <a:r>
              <a:rPr lang="en-US" dirty="0" smtClean="0"/>
              <a:t>anything </a:t>
            </a:r>
            <a:r>
              <a:rPr lang="en-US" dirty="0"/>
              <a:t>you already wanted to make better about the old way, but you never had the </a:t>
            </a:r>
            <a:r>
              <a:rPr lang="en-US" dirty="0" smtClean="0"/>
              <a:t>people </a:t>
            </a:r>
            <a:r>
              <a:rPr lang="en-US" dirty="0"/>
              <a:t>to do it</a:t>
            </a:r>
            <a:r>
              <a:rPr lang="en-US" dirty="0" smtClean="0"/>
              <a:t>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824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4261"/>
            <a:ext cx="8444039" cy="662610"/>
          </a:xfrm>
        </p:spPr>
        <p:txBody>
          <a:bodyPr/>
          <a:lstStyle/>
          <a:p>
            <a:r>
              <a:rPr lang="en-US" dirty="0" smtClean="0"/>
              <a:t>Tips for Both IT Consolidation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Planning for consolidation –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Top-to-bottom strategic direction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Bottom-to-top feedback methods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Identify critical decisions/milestones early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Restructuring for consolidation –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Rethink org structures – get consulting if needed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Structure directly impacts service, culture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Implementation –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Maintaining service &amp; responsiveness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Building and keeping unit cohesion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551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Twitter: #</a:t>
            </a:r>
            <a:r>
              <a:rPr lang="en-US" dirty="0" err="1"/>
              <a:t>ITConsolidation</a:t>
            </a:r>
            <a:endParaRPr lang="en-US" dirty="0"/>
          </a:p>
          <a:p>
            <a:r>
              <a:rPr lang="en-US" dirty="0" smtClean="0">
                <a:hlinkClick r:id="rId3"/>
              </a:rPr>
              <a:t>Dana.Roode@uci.edu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Bryson.Payne@ung.edu</a:t>
            </a:r>
            <a:r>
              <a:rPr lang="en-US" dirty="0" smtClean="0"/>
              <a:t>, twitter.com/</a:t>
            </a:r>
            <a:r>
              <a:rPr lang="en-US" dirty="0" err="1" smtClean="0"/>
              <a:t>brysonpayne</a:t>
            </a:r>
            <a:endParaRPr lang="en-US" dirty="0" smtClean="0"/>
          </a:p>
          <a:p>
            <a:r>
              <a:rPr lang="en-US" dirty="0" smtClean="0"/>
              <a:t>Slides: www.brysonpayne.com/EDUCAUSE2013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361" y="6449878"/>
            <a:ext cx="4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0104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Challenges and Choices in IT Consolidation at </a:t>
            </a:r>
            <a:r>
              <a:rPr lang="en-US" sz="2800" dirty="0" smtClean="0"/>
              <a:t>UC-Irvine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Overview </a:t>
            </a:r>
            <a:r>
              <a:rPr lang="en-US" sz="2800" dirty="0"/>
              <a:t>of IT at </a:t>
            </a:r>
            <a:r>
              <a:rPr lang="en-US" sz="2800" dirty="0" smtClean="0"/>
              <a:t>UCI, challenges faced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Strategy </a:t>
            </a:r>
            <a:r>
              <a:rPr lang="en-US" sz="2800" dirty="0"/>
              <a:t>&amp; </a:t>
            </a:r>
            <a:r>
              <a:rPr lang="en-US" sz="2800" dirty="0" smtClean="0"/>
              <a:t>approach, </a:t>
            </a:r>
            <a:r>
              <a:rPr lang="en-US" sz="2800" dirty="0"/>
              <a:t>l</a:t>
            </a:r>
            <a:r>
              <a:rPr lang="en-US" sz="2800" dirty="0" smtClean="0"/>
              <a:t>essons </a:t>
            </a:r>
            <a:r>
              <a:rPr lang="en-US" sz="2800" dirty="0"/>
              <a:t>learned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Building </a:t>
            </a:r>
            <a:r>
              <a:rPr lang="en-US" sz="2800" dirty="0"/>
              <a:t>the Consolidated IT in a Multi-University </a:t>
            </a:r>
            <a:r>
              <a:rPr lang="en-US" sz="2800" dirty="0" smtClean="0"/>
              <a:t>Merger at UNG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Overview of two IT </a:t>
            </a:r>
            <a:r>
              <a:rPr lang="en-US" sz="2800" dirty="0" smtClean="0"/>
              <a:t>organizations, challenges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Strategy </a:t>
            </a:r>
            <a:r>
              <a:rPr lang="en-US" sz="2800" dirty="0"/>
              <a:t>&amp; </a:t>
            </a:r>
            <a:r>
              <a:rPr lang="en-US" sz="2800" dirty="0" smtClean="0"/>
              <a:t>approach, lessons learned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Interactive </a:t>
            </a:r>
            <a:r>
              <a:rPr lang="en-US" sz="2800" dirty="0" smtClean="0"/>
              <a:t>Q&amp;A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Twitter: </a:t>
            </a:r>
            <a:r>
              <a:rPr lang="en-US" sz="2800" dirty="0" err="1" smtClean="0"/>
              <a:t>Hashtag</a:t>
            </a:r>
            <a:r>
              <a:rPr lang="en-US" sz="2800" dirty="0" smtClean="0"/>
              <a:t> #</a:t>
            </a:r>
            <a:r>
              <a:rPr lang="en-US" sz="2800" dirty="0" err="1" smtClean="0"/>
              <a:t>ITConsolidation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10897" y="6422582"/>
            <a:ext cx="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911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Consolidation at UC-Irvine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 smtClean="0"/>
              <a:t>Overview of IT at UCI</a:t>
            </a:r>
          </a:p>
          <a:p>
            <a:r>
              <a:rPr lang="en-US" sz="3200" dirty="0" smtClean="0"/>
              <a:t>Challenges faced</a:t>
            </a:r>
          </a:p>
          <a:p>
            <a:r>
              <a:rPr lang="en-US" sz="3200" dirty="0" smtClean="0"/>
              <a:t>Strategy and approach</a:t>
            </a:r>
          </a:p>
          <a:p>
            <a:r>
              <a:rPr lang="en-US" sz="3200" dirty="0" smtClean="0"/>
              <a:t>Lessons learned/reinforced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751843" y="6436230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64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of California, Irvine</a:t>
            </a:r>
            <a:endParaRPr lang="en-US" dirty="0"/>
          </a:p>
        </p:txBody>
      </p:sp>
      <p:pic>
        <p:nvPicPr>
          <p:cNvPr id="4" name="Picture 6" descr="_T1F0085 copy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1746"/>
            <a:ext cx="4019630" cy="26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76800" y="1219200"/>
            <a:ext cx="3962400" cy="2895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 smtClean="0"/>
              <a:t>Founded 1965, First among US universities younger than 50 years old</a:t>
            </a:r>
          </a:p>
          <a:p>
            <a:pPr>
              <a:buFontTx/>
              <a:buNone/>
            </a:pPr>
            <a:r>
              <a:rPr lang="en-US" altLang="en-US" sz="2400" dirty="0" smtClean="0"/>
              <a:t>One of 10 campuses of the University of California</a:t>
            </a:r>
          </a:p>
          <a:p>
            <a:pPr>
              <a:buFontTx/>
              <a:buNone/>
            </a:pPr>
            <a:r>
              <a:rPr lang="en-US" altLang="en-US" sz="2400" dirty="0" smtClean="0"/>
              <a:t>Distributed administrative structure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267200"/>
            <a:ext cx="8153400" cy="19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22,216 Undergraduates (Fall 2012)</a:t>
            </a:r>
          </a:p>
          <a:p>
            <a:pPr eaLnBrk="1" hangingPunct="1"/>
            <a:r>
              <a:rPr lang="en-US" altLang="en-US" sz="2000" dirty="0"/>
              <a:t> 5,263 Graduate/Professional Students (Fall 2012)</a:t>
            </a:r>
          </a:p>
          <a:p>
            <a:pPr eaLnBrk="1" hangingPunct="1"/>
            <a:r>
              <a:rPr lang="en-US" altLang="en-US" sz="2000" dirty="0"/>
              <a:t> 1,656 FTE Teaching Faculty</a:t>
            </a:r>
          </a:p>
          <a:p>
            <a:pPr eaLnBrk="1" hangingPunct="1"/>
            <a:r>
              <a:rPr lang="en-US" altLang="en-US" sz="2000" dirty="0"/>
              <a:t> 7,449 FTE Non-student employees on campus + </a:t>
            </a:r>
            <a:br>
              <a:rPr lang="en-US" altLang="en-US" sz="2000" dirty="0"/>
            </a:br>
            <a:r>
              <a:rPr lang="en-US" altLang="en-US" sz="2000" dirty="0"/>
              <a:t> 4,043 at Medical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9158" y="6488668"/>
            <a:ext cx="35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5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@ UCI, January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2279"/>
            <a:ext cx="8158163" cy="4986509"/>
          </a:xfrm>
        </p:spPr>
        <p:txBody>
          <a:bodyPr/>
          <a:lstStyle/>
          <a:p>
            <a:pPr marL="0" lvl="0" indent="0" hangingPunct="0">
              <a:lnSpc>
                <a:spcPct val="100000"/>
              </a:lnSpc>
              <a:buNone/>
            </a:pPr>
            <a:r>
              <a:rPr lang="en-US" sz="2800" dirty="0" smtClean="0"/>
              <a:t>Existing IT Units</a:t>
            </a:r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Administrative </a:t>
            </a:r>
            <a:r>
              <a:rPr lang="en-US" dirty="0"/>
              <a:t>Computing </a:t>
            </a:r>
            <a:r>
              <a:rPr lang="en-US" dirty="0" smtClean="0"/>
              <a:t>Services</a:t>
            </a:r>
            <a:endParaRPr lang="en-US" dirty="0"/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Network &amp; Academic Computing </a:t>
            </a:r>
            <a:r>
              <a:rPr lang="en-US" dirty="0" smtClean="0"/>
              <a:t>Services</a:t>
            </a:r>
            <a:endParaRPr lang="en-US" dirty="0"/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~16 smaller IT groups in administrative units</a:t>
            </a:r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Libraries </a:t>
            </a:r>
            <a:r>
              <a:rPr lang="en-US" dirty="0" smtClean="0"/>
              <a:t>IT</a:t>
            </a:r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University Extension</a:t>
            </a:r>
            <a:endParaRPr lang="en-US" dirty="0"/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IT groups within academic units</a:t>
            </a:r>
          </a:p>
          <a:p>
            <a:pPr marL="857250" lvl="1" indent="-457200" hangingPunct="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Health Systems </a:t>
            </a:r>
            <a:r>
              <a:rPr lang="en-US" dirty="0" smtClean="0"/>
              <a:t>IT</a:t>
            </a:r>
          </a:p>
          <a:p>
            <a:pPr marL="0" indent="0" hangingPunct="0">
              <a:lnSpc>
                <a:spcPct val="100000"/>
              </a:lnSpc>
              <a:buNone/>
            </a:pPr>
            <a:r>
              <a:rPr lang="en-US" sz="2800" dirty="0"/>
              <a:t>“Big Ideas” IT Workgroup</a:t>
            </a:r>
          </a:p>
          <a:p>
            <a:pPr lvl="1" hangingPunct="0">
              <a:lnSpc>
                <a:spcPct val="100000"/>
              </a:lnSpc>
            </a:pPr>
            <a:r>
              <a:rPr lang="en-US" dirty="0"/>
              <a:t>Administratively Combine/Consolidate 1-3</a:t>
            </a:r>
          </a:p>
          <a:p>
            <a:pPr lvl="1" hangingPunct="0">
              <a:lnSpc>
                <a:spcPct val="100000"/>
              </a:lnSpc>
            </a:pPr>
            <a:r>
              <a:rPr lang="en-US" dirty="0"/>
              <a:t>Consolidate “commodity” IT services</a:t>
            </a:r>
          </a:p>
          <a:p>
            <a:pPr marL="457200" lvl="0" indent="-457200" hangingPunct="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751843" y="6449878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2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@ UCI, July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buNone/>
            </a:pPr>
            <a:r>
              <a:rPr lang="en-US" sz="2800" dirty="0" smtClean="0"/>
              <a:t>Provost creates Office </a:t>
            </a:r>
            <a:r>
              <a:rPr lang="en-US" sz="2800" dirty="0"/>
              <a:t>of Information Technology (OIT)</a:t>
            </a:r>
          </a:p>
          <a:p>
            <a:pPr lvl="1" indent="-342900" hangingPunct="0">
              <a:lnSpc>
                <a:spcPct val="100000"/>
              </a:lnSpc>
            </a:pPr>
            <a:r>
              <a:rPr lang="en-US" dirty="0" smtClean="0"/>
              <a:t>Initially:</a:t>
            </a:r>
            <a:endParaRPr lang="en-US" dirty="0"/>
          </a:p>
          <a:p>
            <a:pPr lvl="2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Administrative </a:t>
            </a:r>
            <a:r>
              <a:rPr lang="en-US" dirty="0"/>
              <a:t>Computing </a:t>
            </a:r>
            <a:r>
              <a:rPr lang="en-US" dirty="0" smtClean="0"/>
              <a:t>Services</a:t>
            </a:r>
            <a:endParaRPr lang="en-US" dirty="0"/>
          </a:p>
          <a:p>
            <a:pPr lvl="2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Network &amp; Academic Computing </a:t>
            </a:r>
            <a:r>
              <a:rPr lang="en-US" dirty="0" smtClean="0"/>
              <a:t>Services</a:t>
            </a:r>
          </a:p>
          <a:p>
            <a:pPr lvl="2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Other Administrative IT Units:</a:t>
            </a:r>
          </a:p>
          <a:p>
            <a:pPr lvl="3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Academic Affairs</a:t>
            </a:r>
          </a:p>
          <a:p>
            <a:pPr lvl="3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Graduate Division</a:t>
            </a:r>
          </a:p>
          <a:p>
            <a:pPr lvl="3" indent="-342900" hangingPunct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Office </a:t>
            </a:r>
            <a:r>
              <a:rPr lang="en-US" sz="2000" dirty="0"/>
              <a:t>of </a:t>
            </a:r>
            <a:r>
              <a:rPr lang="en-US" sz="2000" dirty="0" smtClean="0"/>
              <a:t>Research</a:t>
            </a:r>
            <a:endParaRPr lang="en-US" dirty="0" smtClean="0"/>
          </a:p>
          <a:p>
            <a:pPr lvl="1" indent="-342900" hangingPunct="0">
              <a:lnSpc>
                <a:spcPct val="100000"/>
              </a:lnSpc>
            </a:pPr>
            <a:r>
              <a:rPr lang="en-US" dirty="0" smtClean="0"/>
              <a:t>Over </a:t>
            </a:r>
            <a:r>
              <a:rPr lang="en-US" dirty="0"/>
              <a:t>t</a:t>
            </a:r>
            <a:r>
              <a:rPr lang="en-US" dirty="0" smtClean="0"/>
              <a:t>ime: …</a:t>
            </a:r>
          </a:p>
          <a:p>
            <a:pPr lvl="1" indent="-342900" hangingPunct="0">
              <a:lnSpc>
                <a:spcPct val="100000"/>
              </a:lnSpc>
            </a:pPr>
            <a:r>
              <a:rPr lang="en-US" dirty="0" smtClean="0"/>
              <a:t>Not on the horizon: Health Sciences</a:t>
            </a:r>
            <a:endParaRPr lang="en-US" dirty="0"/>
          </a:p>
          <a:p>
            <a:pPr marL="0" indent="0" hangingPunc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0899" y="6463526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3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Consolidation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hangingPunc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0. </a:t>
            </a:r>
            <a:r>
              <a:rPr lang="en-US" i="1" dirty="0" smtClean="0"/>
              <a:t>Not </a:t>
            </a:r>
            <a:r>
              <a:rPr lang="en-US" i="1" dirty="0"/>
              <a:t>immediate new cost savings</a:t>
            </a:r>
            <a:r>
              <a:rPr lang="en-US" dirty="0"/>
              <a:t> </a:t>
            </a:r>
          </a:p>
          <a:p>
            <a:pPr marL="0" lvl="0" indent="0" hangingPunc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1. </a:t>
            </a:r>
            <a:r>
              <a:rPr lang="en-US" dirty="0" smtClean="0"/>
              <a:t>Maintain </a:t>
            </a:r>
            <a:r>
              <a:rPr lang="en-US" dirty="0"/>
              <a:t>service despite staff attrition</a:t>
            </a:r>
          </a:p>
          <a:p>
            <a:pPr marL="0" lvl="0" indent="0" hangingPunc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2. </a:t>
            </a:r>
            <a:r>
              <a:rPr lang="en-US" dirty="0" smtClean="0"/>
              <a:t>Improve </a:t>
            </a:r>
            <a:r>
              <a:rPr lang="en-US" dirty="0"/>
              <a:t>efficiency, reduce duplication of effort</a:t>
            </a:r>
          </a:p>
          <a:p>
            <a:pPr marL="0" lvl="0" indent="0" hangingPunc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3. </a:t>
            </a:r>
            <a:r>
              <a:rPr lang="en-US" dirty="0" smtClean="0"/>
              <a:t>Campus-wide </a:t>
            </a:r>
            <a:r>
              <a:rPr lang="en-US" dirty="0"/>
              <a:t>view of needs &amp; priorities</a:t>
            </a:r>
          </a:p>
          <a:p>
            <a:pPr marL="0" lvl="0" indent="0" hangingPunc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4. </a:t>
            </a:r>
            <a:r>
              <a:rPr lang="en-US" dirty="0" smtClean="0"/>
              <a:t>Long-term </a:t>
            </a:r>
            <a:r>
              <a:rPr lang="en-US" dirty="0"/>
              <a:t>savings through 1-3 and avoiding future costs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79139" y="6449878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450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27687"/>
            <a:ext cx="8291015" cy="5095692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en-US" dirty="0"/>
              <a:t>Campus Expectations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/>
              <a:t>Service Levels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/>
              <a:t>Major Projects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 smtClean="0"/>
              <a:t>Diversity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 smtClean="0"/>
              <a:t>Immediate operational demands v. major project work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 smtClean="0"/>
              <a:t>Appropriate contacts at multiple levels to learn/monitor</a:t>
            </a:r>
            <a:br>
              <a:rPr lang="en-US" sz="2000" dirty="0" smtClean="0"/>
            </a:br>
            <a:r>
              <a:rPr lang="en-US" sz="2000" dirty="0" smtClean="0"/>
              <a:t>and to help shape/inform campus expectations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 smtClean="0"/>
              <a:t>Important Unmet client needs and </a:t>
            </a:r>
            <a:br>
              <a:rPr lang="en-US" sz="2000" dirty="0" smtClean="0"/>
            </a:br>
            <a:r>
              <a:rPr lang="en-US" sz="2000" dirty="0" smtClean="0"/>
              <a:t>Unmet Important client needs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 smtClean="0"/>
              <a:t>“Doing more with the same or less”</a:t>
            </a:r>
            <a:br>
              <a:rPr lang="en-US" sz="2000" dirty="0" smtClean="0"/>
            </a:br>
            <a:r>
              <a:rPr lang="en-US" sz="2000" dirty="0" smtClean="0"/>
              <a:t>becoming just “Doing less.”</a:t>
            </a:r>
            <a:endParaRPr lang="en-US" sz="2000" dirty="0"/>
          </a:p>
          <a:p>
            <a:pPr hangingPunct="0">
              <a:lnSpc>
                <a:spcPct val="100000"/>
              </a:lnSpc>
            </a:pPr>
            <a:r>
              <a:rPr lang="en-US" dirty="0" smtClean="0"/>
              <a:t>Technology</a:t>
            </a:r>
            <a:r>
              <a:rPr lang="en-US" dirty="0"/>
              <a:t>, Business, &amp; Social Changes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/>
              <a:t>Cloud, BYOD, MOOCs, …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/>
              <a:t>Institutional v. </a:t>
            </a:r>
            <a:r>
              <a:rPr lang="en-US" sz="2000" dirty="0" smtClean="0"/>
              <a:t>Individual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1843" y="6449878"/>
            <a:ext cx="3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1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64323</TotalTime>
  <Words>1361</Words>
  <Application>Microsoft Office PowerPoint</Application>
  <PresentationFormat>On-screen Show (4:3)</PresentationFormat>
  <Paragraphs>249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Challenges and Choices across Two Categories of IT Consolidations</vt:lpstr>
      <vt:lpstr>Agenda</vt:lpstr>
      <vt:lpstr>IT Consolidation at UC-Irvine</vt:lpstr>
      <vt:lpstr>University of California, Irvine</vt:lpstr>
      <vt:lpstr>IT @ UCI, January 2009</vt:lpstr>
      <vt:lpstr>IT @ UCI, July 2009</vt:lpstr>
      <vt:lpstr>UCI Consolidation Goals</vt:lpstr>
      <vt:lpstr>UCI Challenges</vt:lpstr>
      <vt:lpstr>UCI Challenges (continued)</vt:lpstr>
      <vt:lpstr>UCI Strategy &amp; Approach</vt:lpstr>
      <vt:lpstr>UCI Lessons Learned/Reinforced</vt:lpstr>
      <vt:lpstr>Multi-University IT Consolidation</vt:lpstr>
      <vt:lpstr>IT @ North Georgia College &amp; St.</vt:lpstr>
      <vt:lpstr>IT @ Gainesville State College</vt:lpstr>
      <vt:lpstr>Challenges for IT at the new UNG </vt:lpstr>
      <vt:lpstr>Challenges for IT at the new UNG</vt:lpstr>
      <vt:lpstr>UNG Strategy &amp; Approach</vt:lpstr>
      <vt:lpstr>Strategy &amp; Approach</vt:lpstr>
      <vt:lpstr>UNG Strategy &amp; Approach (cont.)</vt:lpstr>
      <vt:lpstr>UNG Strategy &amp; Approach (cont.)</vt:lpstr>
      <vt:lpstr>Lessons Learned – UNG </vt:lpstr>
      <vt:lpstr>Lessons Learned - UNG</vt:lpstr>
      <vt:lpstr>Tips for Both IT Consolidation Types</vt:lpstr>
      <vt:lpstr>Contact info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Steve McLeod</cp:lastModifiedBy>
  <cp:revision>77</cp:revision>
  <cp:lastPrinted>2013-10-08T17:24:14Z</cp:lastPrinted>
  <dcterms:created xsi:type="dcterms:W3CDTF">2013-06-12T15:30:12Z</dcterms:created>
  <dcterms:modified xsi:type="dcterms:W3CDTF">2013-10-18T01:21:26Z</dcterms:modified>
</cp:coreProperties>
</file>